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C8416C-0082-D40F-C978-98D009477A7F}" v="454" dt="2025-11-04T23:38:47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30AB3-A5F8-4A94-BED9-E68AFBBD15C3}" type="datetimeFigureOut">
              <a:t>04/11/2025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72717-C72A-4630-9992-D57C3EF241A3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1254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b="1" err="1"/>
              <a:t>Creación</a:t>
            </a:r>
            <a:r>
              <a:rPr lang="en-US" b="1" dirty="0"/>
              <a:t> de Variables:</a:t>
            </a:r>
            <a:r>
              <a:rPr lang="en-US" dirty="0"/>
              <a:t> A </a:t>
            </a:r>
            <a:r>
              <a:rPr lang="en-US" err="1"/>
              <a:t>partir</a:t>
            </a:r>
            <a:r>
              <a:rPr lang="en-US" dirty="0"/>
              <a:t> de la </a:t>
            </a:r>
            <a:r>
              <a:rPr lang="en-US" err="1"/>
              <a:t>fecha</a:t>
            </a:r>
            <a:r>
              <a:rPr lang="en-US" dirty="0"/>
              <a:t> de la </a:t>
            </a:r>
            <a:r>
              <a:rPr lang="en-US" err="1"/>
              <a:t>transacción</a:t>
            </a:r>
            <a:r>
              <a:rPr lang="en-US" dirty="0"/>
              <a:t>, </a:t>
            </a:r>
            <a:r>
              <a:rPr lang="en-US" err="1"/>
              <a:t>calcular</a:t>
            </a:r>
            <a:r>
              <a:rPr lang="en-US" dirty="0"/>
              <a:t> </a:t>
            </a:r>
            <a:r>
              <a:rPr lang="en-US" err="1"/>
              <a:t>una</a:t>
            </a:r>
            <a:r>
              <a:rPr lang="en-US" dirty="0"/>
              <a:t> </a:t>
            </a:r>
            <a:r>
              <a:rPr lang="en-US" err="1"/>
              <a:t>nueva</a:t>
            </a:r>
            <a:r>
              <a:rPr lang="en-US" dirty="0"/>
              <a:t> variable </a:t>
            </a:r>
            <a:r>
              <a:rPr lang="en-US" err="1"/>
              <a:t>que</a:t>
            </a:r>
            <a:r>
              <a:rPr lang="en-US" dirty="0"/>
              <a:t> sea </a:t>
            </a:r>
            <a:r>
              <a:rPr lang="en-US" err="1"/>
              <a:t>el</a:t>
            </a:r>
            <a:r>
              <a:rPr lang="en-US" dirty="0"/>
              <a:t> </a:t>
            </a:r>
            <a:r>
              <a:rPr lang="en-US" b="1" dirty="0"/>
              <a:t>'Día de la </a:t>
            </a:r>
            <a:r>
              <a:rPr lang="en-US" b="1" err="1"/>
              <a:t>semana</a:t>
            </a:r>
            <a:r>
              <a:rPr lang="en-US" b="1" dirty="0"/>
              <a:t>'</a:t>
            </a:r>
            <a:r>
              <a:rPr lang="en-US" dirty="0"/>
              <a:t>. 2. </a:t>
            </a:r>
            <a:r>
              <a:rPr lang="en-US" b="1" err="1"/>
              <a:t>Codificación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err="1"/>
              <a:t>Convertir</a:t>
            </a:r>
            <a:r>
              <a:rPr lang="en-US" dirty="0"/>
              <a:t> la variable </a:t>
            </a:r>
            <a:r>
              <a:rPr lang="en-US" err="1"/>
              <a:t>categórica</a:t>
            </a:r>
            <a:r>
              <a:rPr lang="en-US" dirty="0"/>
              <a:t> 'Tipo de </a:t>
            </a:r>
            <a:r>
              <a:rPr lang="en-US" err="1"/>
              <a:t>Cliente</a:t>
            </a:r>
            <a:r>
              <a:rPr lang="en-US" dirty="0"/>
              <a:t>' ('Oro', 'Plata', 'Bronce')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tres</a:t>
            </a:r>
            <a:r>
              <a:rPr lang="en-US" dirty="0"/>
              <a:t> columnas </a:t>
            </a:r>
            <a:r>
              <a:rPr lang="en-US" err="1"/>
              <a:t>binarias</a:t>
            </a:r>
            <a:r>
              <a:rPr lang="en-US" dirty="0"/>
              <a:t> (</a:t>
            </a:r>
            <a:r>
              <a:rPr lang="en-US" i="1" dirty="0"/>
              <a:t>one-hot</a:t>
            </a:r>
            <a:r>
              <a:rPr lang="en-US" dirty="0"/>
              <a:t>) para </a:t>
            </a:r>
            <a:r>
              <a:rPr lang="en-US" err="1"/>
              <a:t>que</a:t>
            </a:r>
            <a:r>
              <a:rPr lang="en-US" dirty="0"/>
              <a:t> un </a:t>
            </a:r>
            <a:r>
              <a:rPr lang="en-US" err="1"/>
              <a:t>algoritmo</a:t>
            </a:r>
            <a:r>
              <a:rPr lang="en-US" dirty="0"/>
              <a:t> </a:t>
            </a:r>
            <a:r>
              <a:rPr lang="en-US" err="1"/>
              <a:t>como</a:t>
            </a:r>
            <a:r>
              <a:rPr lang="en-US" dirty="0"/>
              <a:t> la </a:t>
            </a:r>
            <a:r>
              <a:rPr lang="en-US" err="1"/>
              <a:t>Regresión</a:t>
            </a:r>
            <a:r>
              <a:rPr lang="en-US" dirty="0"/>
              <a:t> </a:t>
            </a:r>
            <a:r>
              <a:rPr lang="en-US" err="1"/>
              <a:t>Logística</a:t>
            </a:r>
            <a:r>
              <a:rPr lang="en-US" dirty="0"/>
              <a:t> </a:t>
            </a:r>
            <a:r>
              <a:rPr lang="en-US" err="1"/>
              <a:t>pueda</a:t>
            </a:r>
            <a:r>
              <a:rPr lang="en-US" dirty="0"/>
              <a:t> </a:t>
            </a:r>
            <a:r>
              <a:rPr lang="en-US" err="1"/>
              <a:t>usarlas</a:t>
            </a:r>
            <a:r>
              <a:rPr lang="en-US" dirty="0"/>
              <a:t>. 3. </a:t>
            </a:r>
            <a:r>
              <a:rPr lang="en-US" b="1" err="1"/>
              <a:t>Normalización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err="1"/>
              <a:t>Escalar</a:t>
            </a:r>
            <a:r>
              <a:rPr lang="en-US" dirty="0"/>
              <a:t> </a:t>
            </a:r>
            <a:r>
              <a:rPr lang="en-US" err="1"/>
              <a:t>los</a:t>
            </a:r>
            <a:r>
              <a:rPr lang="en-US" dirty="0"/>
              <a:t> </a:t>
            </a:r>
            <a:r>
              <a:rPr lang="en-US" err="1"/>
              <a:t>valores</a:t>
            </a:r>
            <a:r>
              <a:rPr lang="en-US" dirty="0"/>
              <a:t> de la columna '</a:t>
            </a:r>
            <a:r>
              <a:rPr lang="en-US" err="1"/>
              <a:t>Ingresos</a:t>
            </a:r>
            <a:r>
              <a:rPr lang="en-US" dirty="0"/>
              <a:t>' para </a:t>
            </a:r>
            <a:r>
              <a:rPr lang="en-US" err="1"/>
              <a:t>que</a:t>
            </a:r>
            <a:r>
              <a:rPr lang="en-US" dirty="0"/>
              <a:t> </a:t>
            </a:r>
            <a:r>
              <a:rPr lang="en-US" err="1"/>
              <a:t>estén</a:t>
            </a:r>
            <a:r>
              <a:rPr lang="en-US" dirty="0"/>
              <a:t> entre 0 y 1, lo </a:t>
            </a:r>
            <a:r>
              <a:rPr lang="en-US" err="1"/>
              <a:t>cual</a:t>
            </a:r>
            <a:r>
              <a:rPr lang="en-US" dirty="0"/>
              <a:t> es </a:t>
            </a:r>
            <a:r>
              <a:rPr lang="en-US" err="1"/>
              <a:t>necesario</a:t>
            </a:r>
            <a:r>
              <a:rPr lang="en-US" dirty="0"/>
              <a:t> para </a:t>
            </a:r>
            <a:r>
              <a:rPr lang="en-US" err="1"/>
              <a:t>algoritmos</a:t>
            </a:r>
            <a:r>
              <a:rPr lang="en-US" dirty="0"/>
              <a:t> </a:t>
            </a:r>
            <a:r>
              <a:rPr lang="en-US" err="1"/>
              <a:t>basados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 dirty="0"/>
              <a:t> </a:t>
            </a:r>
            <a:r>
              <a:rPr lang="en-US" err="1"/>
              <a:t>gradientes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="1" err="1"/>
              <a:t>Limpieza</a:t>
            </a:r>
            <a:r>
              <a:rPr lang="en-US" b="1"/>
              <a:t>/</a:t>
            </a:r>
            <a:r>
              <a:rPr lang="en-US" b="1" err="1"/>
              <a:t>Validación</a:t>
            </a:r>
            <a:r>
              <a:rPr lang="en-US"/>
              <a:t> (</a:t>
            </a:r>
            <a:r>
              <a:rPr lang="en-US" err="1"/>
              <a:t>Preparación</a:t>
            </a:r>
            <a:r>
              <a:rPr lang="en-US"/>
              <a:t>): </a:t>
            </a:r>
            <a:r>
              <a:rPr lang="en-US" err="1"/>
              <a:t>Arreglar</a:t>
            </a:r>
            <a:r>
              <a:rPr lang="en-US"/>
              <a:t> lo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b="1"/>
              <a:t>roto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dato</a:t>
            </a:r>
            <a:r>
              <a:rPr lang="en-US"/>
              <a:t> original.</a:t>
            </a:r>
          </a:p>
          <a:p>
            <a:pPr marL="171450" indent="-171450">
              <a:buFont typeface="Arial"/>
              <a:buChar char="•"/>
            </a:pPr>
            <a:r>
              <a:rPr lang="en-US" b="1" err="1"/>
              <a:t>Transformación</a:t>
            </a:r>
            <a:r>
              <a:rPr lang="en-US"/>
              <a:t> (Ingeniería de </a:t>
            </a:r>
            <a:r>
              <a:rPr lang="en-US" err="1"/>
              <a:t>Características</a:t>
            </a:r>
            <a:r>
              <a:rPr lang="en-US"/>
              <a:t>): </a:t>
            </a:r>
            <a:r>
              <a:rPr lang="en-US" err="1"/>
              <a:t>Modificar</a:t>
            </a:r>
            <a:r>
              <a:rPr lang="en-US"/>
              <a:t> o </a:t>
            </a:r>
            <a:r>
              <a:rPr lang="en-US" err="1"/>
              <a:t>crear</a:t>
            </a:r>
            <a:r>
              <a:rPr lang="en-US"/>
              <a:t> un </a:t>
            </a:r>
            <a:r>
              <a:rPr lang="en-US" err="1"/>
              <a:t>dato</a:t>
            </a:r>
            <a:r>
              <a:rPr lang="en-US"/>
              <a:t> para </a:t>
            </a:r>
            <a:r>
              <a:rPr lang="en-US" err="1"/>
              <a:t>que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modelo</a:t>
            </a:r>
            <a:r>
              <a:rPr lang="en-US"/>
              <a:t> lo </a:t>
            </a:r>
            <a:r>
              <a:rPr lang="en-US" err="1"/>
              <a:t>entienda</a:t>
            </a:r>
            <a:r>
              <a:rPr lang="en-US"/>
              <a:t> </a:t>
            </a:r>
            <a:r>
              <a:rPr lang="en-US" b="1" err="1"/>
              <a:t>mejor</a:t>
            </a:r>
            <a:r>
              <a:rPr lang="en-US"/>
              <a:t> y sea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preciso</a:t>
            </a:r>
            <a:r>
              <a:rPr lang="en-US"/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Para </a:t>
            </a:r>
            <a:r>
              <a:rPr lang="en-US" b="1" dirty="0" err="1"/>
              <a:t>Clasificación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 email es spam): </a:t>
            </a:r>
            <a:r>
              <a:rPr lang="en-US" b="1" dirty="0"/>
              <a:t>Accuracy</a:t>
            </a:r>
            <a:r>
              <a:rPr lang="en-US" dirty="0"/>
              <a:t> (</a:t>
            </a:r>
            <a:r>
              <a:rPr lang="en-US" dirty="0" err="1"/>
              <a:t>precisión</a:t>
            </a:r>
            <a:r>
              <a:rPr lang="en-US" dirty="0"/>
              <a:t> general) y </a:t>
            </a:r>
            <a:r>
              <a:rPr lang="en-US" b="1" dirty="0"/>
              <a:t>F1-score</a:t>
            </a:r>
            <a:r>
              <a:rPr lang="en-US" dirty="0"/>
              <a:t> (</a:t>
            </a:r>
            <a:r>
              <a:rPr lang="en-US" dirty="0" err="1"/>
              <a:t>equilibrio</a:t>
            </a:r>
            <a:r>
              <a:rPr lang="en-US" dirty="0"/>
              <a:t> entre </a:t>
            </a:r>
            <a:r>
              <a:rPr lang="en-US" dirty="0" err="1"/>
              <a:t>precisión</a:t>
            </a:r>
            <a:r>
              <a:rPr lang="en-US" dirty="0"/>
              <a:t> y </a:t>
            </a:r>
            <a:r>
              <a:rPr lang="en-US" dirty="0" err="1"/>
              <a:t>exhaustividad</a:t>
            </a:r>
            <a:r>
              <a:rPr lang="en-US" dirty="0"/>
              <a:t>).</a:t>
            </a:r>
            <a:endParaRPr lang="es-E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Para </a:t>
            </a:r>
            <a:r>
              <a:rPr lang="en-US" b="1" dirty="0" err="1"/>
              <a:t>Regresión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precio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vivienda</a:t>
            </a:r>
            <a:r>
              <a:rPr lang="en-US" dirty="0"/>
              <a:t>): </a:t>
            </a:r>
            <a:r>
              <a:rPr lang="en-US" b="1" dirty="0"/>
              <a:t>RMSE</a:t>
            </a:r>
            <a:r>
              <a:rPr lang="en-US" dirty="0"/>
              <a:t> (Error </a:t>
            </a:r>
            <a:r>
              <a:rPr lang="en-US" dirty="0" err="1"/>
              <a:t>Cuadrático</a:t>
            </a:r>
            <a:r>
              <a:rPr lang="en-US" dirty="0"/>
              <a:t> Medio, </a:t>
            </a:r>
            <a:r>
              <a:rPr lang="en-US" dirty="0" err="1"/>
              <a:t>mide</a:t>
            </a:r>
            <a:r>
              <a:rPr lang="en-US" dirty="0"/>
              <a:t> la </a:t>
            </a:r>
            <a:r>
              <a:rPr lang="en-US" dirty="0" err="1"/>
              <a:t>magnitud</a:t>
            </a:r>
            <a:r>
              <a:rPr lang="en-US" dirty="0"/>
              <a:t> del error).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El </a:t>
            </a:r>
            <a:r>
              <a:rPr lang="en-US" dirty="0" err="1"/>
              <a:t>artefacto</a:t>
            </a:r>
            <a:r>
              <a:rPr lang="en-US" dirty="0"/>
              <a:t> </a:t>
            </a:r>
            <a:r>
              <a:rPr lang="en-US" dirty="0" err="1"/>
              <a:t>entrenado</a:t>
            </a:r>
            <a:r>
              <a:rPr lang="en-US" dirty="0"/>
              <a:t> (</a:t>
            </a:r>
            <a:r>
              <a:rPr lang="en-US" dirty="0" err="1"/>
              <a:t>los</a:t>
            </a:r>
            <a:r>
              <a:rPr lang="en-US" dirty="0"/>
              <a:t> pesos y la </a:t>
            </a:r>
            <a:r>
              <a:rPr lang="en-US" dirty="0" err="1"/>
              <a:t>lógica</a:t>
            </a:r>
            <a:r>
              <a:rPr lang="en-US" dirty="0"/>
              <a:t>) </a:t>
            </a:r>
            <a:r>
              <a:rPr lang="en-US" dirty="0" err="1"/>
              <a:t>debe</a:t>
            </a:r>
            <a:r>
              <a:rPr lang="en-US" dirty="0"/>
              <a:t> ser </a:t>
            </a:r>
            <a:r>
              <a:rPr lang="en-US" dirty="0" err="1"/>
              <a:t>serializado</a:t>
            </a:r>
            <a:r>
              <a:rPr lang="en-US" dirty="0"/>
              <a:t> para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transporte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Ejemplo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Guardar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estándar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dirty="0"/>
              <a:t>Pickle</a:t>
            </a:r>
            <a:r>
              <a:rPr lang="en-US" dirty="0"/>
              <a:t> (para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sencillos</a:t>
            </a:r>
            <a:r>
              <a:rPr lang="en-US" dirty="0"/>
              <a:t> de Scikit-learn) u </a:t>
            </a:r>
            <a:r>
              <a:rPr lang="en-US" b="1" dirty="0"/>
              <a:t>ONNX</a:t>
            </a:r>
            <a:r>
              <a:rPr lang="en-US" dirty="0"/>
              <a:t> (un </a:t>
            </a:r>
            <a:r>
              <a:rPr lang="en-US" dirty="0" err="1"/>
              <a:t>formato</a:t>
            </a:r>
            <a:r>
              <a:rPr lang="en-US" dirty="0"/>
              <a:t> universal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i="1" dirty="0"/>
              <a:t>Deep Learning</a:t>
            </a:r>
            <a:r>
              <a:rPr lang="en-US" dirty="0"/>
              <a:t>). En SageMaker,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artefacto</a:t>
            </a:r>
            <a:r>
              <a:rPr lang="en-US" dirty="0"/>
              <a:t> </a:t>
            </a:r>
            <a:r>
              <a:rPr lang="en-US" dirty="0" err="1"/>
              <a:t>suele</a:t>
            </a:r>
            <a:r>
              <a:rPr lang="en-US" dirty="0"/>
              <a:t> </a:t>
            </a:r>
            <a:r>
              <a:rPr lang="en-US" dirty="0" err="1"/>
              <a:t>guardarse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/>
              <a:t>S3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err="1"/>
              <a:t>Monitorización</a:t>
            </a:r>
            <a:r>
              <a:rPr lang="en-US" b="1"/>
              <a:t> de </a:t>
            </a:r>
            <a:r>
              <a:rPr lang="en-US" b="1" err="1"/>
              <a:t>Rendimiento</a:t>
            </a:r>
            <a:r>
              <a:rPr lang="en-US" b="1"/>
              <a:t>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Se </a:t>
            </a:r>
            <a:r>
              <a:rPr lang="en-US" err="1"/>
              <a:t>pregunta</a:t>
            </a:r>
            <a:r>
              <a:rPr lang="en-US"/>
              <a:t>: "¿Las predicciones siguen siendo precisas?" </a:t>
            </a:r>
          </a:p>
          <a:p>
            <a:pPr marL="171450" indent="-171450">
              <a:buFont typeface="Arial"/>
              <a:buChar char="•"/>
            </a:pPr>
            <a:r>
              <a:rPr lang="en-US" err="1"/>
              <a:t>Idealmente</a:t>
            </a:r>
            <a:r>
              <a:rPr lang="en-US"/>
              <a:t>, se </a:t>
            </a:r>
            <a:r>
              <a:rPr lang="en-US" err="1"/>
              <a:t>compara</a:t>
            </a:r>
            <a:r>
              <a:rPr lang="en-US"/>
              <a:t> la predicción del modelo con el resultado real (etiqueta) una vez que este resultado está disponible.</a:t>
            </a:r>
          </a:p>
          <a:p>
            <a:pPr marL="171450" indent="-171450">
              <a:buFont typeface="Arial"/>
              <a:buChar char="•"/>
            </a:pPr>
            <a:r>
              <a:rPr lang="en-US" b="1" err="1"/>
              <a:t>Ejemplo</a:t>
            </a:r>
            <a:r>
              <a:rPr lang="en-US" b="1"/>
              <a:t>:</a:t>
            </a:r>
            <a:r>
              <a:rPr lang="en-US" dirty="0"/>
              <a:t> </a:t>
            </a:r>
            <a:r>
              <a:rPr lang="en-US" err="1"/>
              <a:t>Monitorear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b="1"/>
              <a:t>Accuracy</a:t>
            </a:r>
            <a:r>
              <a:rPr lang="en-US" dirty="0"/>
              <a:t> </a:t>
            </a:r>
            <a:r>
              <a:rPr lang="en-US" err="1"/>
              <a:t>diario</a:t>
            </a:r>
            <a:r>
              <a:rPr lang="en-US"/>
              <a:t> del </a:t>
            </a:r>
            <a:r>
              <a:rPr lang="en-US" err="1"/>
              <a:t>modelo</a:t>
            </a:r>
            <a:r>
              <a:rPr lang="en-US"/>
              <a:t> de </a:t>
            </a:r>
            <a:r>
              <a:rPr lang="en-US" err="1"/>
              <a:t>clasificación</a:t>
            </a:r>
            <a:r>
              <a:rPr lang="en-US"/>
              <a:t> de spam.</a:t>
            </a:r>
          </a:p>
          <a:p>
            <a:pPr marL="171450" indent="-171450">
              <a:buFont typeface="Arial"/>
              <a:buChar char="•"/>
            </a:pPr>
            <a:r>
              <a:rPr lang="en-US" b="1" err="1"/>
              <a:t>Detección</a:t>
            </a:r>
            <a:r>
              <a:rPr lang="en-US" b="1"/>
              <a:t> de </a:t>
            </a:r>
            <a:r>
              <a:rPr lang="en-US" b="1" i="1"/>
              <a:t>Data Drift</a:t>
            </a:r>
            <a:r>
              <a:rPr lang="en-US" b="1"/>
              <a:t> (</a:t>
            </a:r>
            <a:r>
              <a:rPr lang="en-US" b="1" err="1"/>
              <a:t>Deriva</a:t>
            </a:r>
            <a:r>
              <a:rPr lang="en-US" b="1"/>
              <a:t> de Datos):</a:t>
            </a:r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Ocurre </a:t>
            </a:r>
            <a:r>
              <a:rPr lang="en-US" dirty="0" err="1"/>
              <a:t>cuando</a:t>
            </a:r>
            <a:r>
              <a:rPr lang="en-US" dirty="0"/>
              <a:t> la </a:t>
            </a:r>
            <a:r>
              <a:rPr lang="en-US" b="1" dirty="0" err="1"/>
              <a:t>distribución</a:t>
            </a:r>
            <a:r>
              <a:rPr lang="en-US" b="1" dirty="0"/>
              <a:t> de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datos</a:t>
            </a:r>
            <a:r>
              <a:rPr lang="en-US" b="1" dirty="0"/>
              <a:t> de entrada</a:t>
            </a:r>
            <a:r>
              <a:rPr lang="en-US" dirty="0"/>
              <a:t> cambia </a:t>
            </a:r>
            <a:r>
              <a:rPr lang="en-US" dirty="0" err="1"/>
              <a:t>significativamente</a:t>
            </a:r>
            <a:r>
              <a:rPr lang="en-US" dirty="0"/>
              <a:t> con </a:t>
            </a:r>
            <a:r>
              <a:rPr lang="en-US" dirty="0" err="1"/>
              <a:t>respecto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r>
              <a:rPr lang="en-US" dirty="0"/>
              <a:t>. 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algo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antes </a:t>
            </a:r>
            <a:r>
              <a:rPr lang="en-US" dirty="0" err="1"/>
              <a:t>había</a:t>
            </a:r>
            <a:r>
              <a:rPr lang="en-US" dirty="0"/>
              <a:t> visto.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Caso de Uso: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entrenado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compras</a:t>
            </a:r>
            <a:r>
              <a:rPr lang="en-US" dirty="0"/>
              <a:t> de 2023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2025. Los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hábitos</a:t>
            </a:r>
            <a:r>
              <a:rPr lang="en-US" dirty="0"/>
              <a:t> de </a:t>
            </a:r>
            <a:r>
              <a:rPr lang="en-US" dirty="0" err="1"/>
              <a:t>compra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un </a:t>
            </a:r>
            <a:r>
              <a:rPr lang="en-US" dirty="0" err="1"/>
              <a:t>cambio</a:t>
            </a:r>
            <a:r>
              <a:rPr lang="en-US" dirty="0"/>
              <a:t> </a:t>
            </a:r>
            <a:r>
              <a:rPr lang="en-US" dirty="0" err="1"/>
              <a:t>económico</a:t>
            </a:r>
            <a:r>
              <a:rPr lang="en-US" dirty="0"/>
              <a:t> (</a:t>
            </a:r>
            <a:r>
              <a:rPr lang="en-US" dirty="0" err="1"/>
              <a:t>nuevas</a:t>
            </a:r>
            <a:r>
              <a:rPr lang="en-US" dirty="0"/>
              <a:t> variables de entrada) </a:t>
            </a:r>
            <a:r>
              <a:rPr lang="en-US" dirty="0" err="1"/>
              <a:t>hacen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las </a:t>
            </a:r>
            <a:r>
              <a:rPr lang="en-US" dirty="0" err="1"/>
              <a:t>predicciones</a:t>
            </a:r>
            <a:r>
              <a:rPr lang="en-US" dirty="0"/>
              <a:t> </a:t>
            </a:r>
            <a:r>
              <a:rPr lang="en-US" dirty="0" err="1"/>
              <a:t>sean</a:t>
            </a:r>
            <a:r>
              <a:rPr lang="en-US" dirty="0"/>
              <a:t> malas.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Detección</a:t>
            </a:r>
            <a:r>
              <a:rPr lang="en-US" b="1" dirty="0"/>
              <a:t> de </a:t>
            </a:r>
            <a:r>
              <a:rPr lang="en-US" b="1" i="1" dirty="0"/>
              <a:t>Concept Drift</a:t>
            </a:r>
            <a:r>
              <a:rPr lang="en-US" b="1" dirty="0"/>
              <a:t> (</a:t>
            </a:r>
            <a:r>
              <a:rPr lang="en-US" b="1" dirty="0" err="1"/>
              <a:t>Deriva</a:t>
            </a:r>
            <a:r>
              <a:rPr lang="en-US" b="1" dirty="0"/>
              <a:t> de </a:t>
            </a:r>
            <a:r>
              <a:rPr lang="en-US" b="1" dirty="0" err="1"/>
              <a:t>Concepto</a:t>
            </a:r>
            <a:r>
              <a:rPr lang="en-US" b="1" dirty="0"/>
              <a:t>):</a:t>
            </a:r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Ocurre </a:t>
            </a:r>
            <a:r>
              <a:rPr lang="en-US" dirty="0" err="1"/>
              <a:t>cuando</a:t>
            </a:r>
            <a:r>
              <a:rPr lang="en-US" dirty="0"/>
              <a:t> la </a:t>
            </a:r>
            <a:r>
              <a:rPr lang="en-US" b="1" dirty="0" err="1"/>
              <a:t>relación</a:t>
            </a:r>
            <a:r>
              <a:rPr lang="en-US" b="1" dirty="0"/>
              <a:t> entre las variables de entrada y la variable de </a:t>
            </a:r>
            <a:r>
              <a:rPr lang="en-US" b="1" dirty="0" err="1"/>
              <a:t>salida</a:t>
            </a:r>
            <a:r>
              <a:rPr lang="en-US" dirty="0"/>
              <a:t> cambia. El </a:t>
            </a:r>
            <a:r>
              <a:rPr lang="en-US" dirty="0" err="1"/>
              <a:t>modelo</a:t>
            </a:r>
            <a:r>
              <a:rPr lang="en-US" dirty="0"/>
              <a:t> se </a:t>
            </a:r>
            <a:r>
              <a:rPr lang="en-US" dirty="0" err="1"/>
              <a:t>vuelve</a:t>
            </a:r>
            <a:r>
              <a:rPr lang="en-US" dirty="0"/>
              <a:t> </a:t>
            </a:r>
            <a:r>
              <a:rPr lang="en-US" dirty="0" err="1"/>
              <a:t>obsoleto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Caso de Uso:</a:t>
            </a:r>
            <a:r>
              <a:rPr lang="en-US" dirty="0"/>
              <a:t> Un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predice</a:t>
            </a:r>
            <a:r>
              <a:rPr lang="en-US" dirty="0"/>
              <a:t> la </a:t>
            </a:r>
            <a:r>
              <a:rPr lang="en-US" dirty="0" err="1"/>
              <a:t>demanda</a:t>
            </a:r>
            <a:r>
              <a:rPr lang="en-US" dirty="0"/>
              <a:t> de un </a:t>
            </a:r>
            <a:r>
              <a:rPr lang="en-US" dirty="0" err="1"/>
              <a:t>producto</a:t>
            </a:r>
            <a:r>
              <a:rPr lang="en-US" dirty="0"/>
              <a:t>. Una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campaña</a:t>
            </a:r>
            <a:r>
              <a:rPr lang="en-US" dirty="0"/>
              <a:t> de marketing cambia </a:t>
            </a:r>
            <a:r>
              <a:rPr lang="en-US" dirty="0" err="1"/>
              <a:t>fundamentalmente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las variables de </a:t>
            </a:r>
            <a:r>
              <a:rPr lang="en-US" dirty="0" err="1"/>
              <a:t>precio</a:t>
            </a:r>
            <a:r>
              <a:rPr lang="en-US" dirty="0"/>
              <a:t> y </a:t>
            </a:r>
            <a:r>
              <a:rPr lang="en-US" dirty="0" err="1"/>
              <a:t>promoción</a:t>
            </a:r>
            <a:r>
              <a:rPr lang="en-US" dirty="0"/>
              <a:t> </a:t>
            </a:r>
            <a:r>
              <a:rPr lang="en-US" dirty="0" err="1"/>
              <a:t>influyen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demanda</a:t>
            </a:r>
            <a:r>
              <a:rPr lang="en-US" dirty="0"/>
              <a:t>. 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no </a:t>
            </a:r>
            <a:r>
              <a:rPr lang="en-US" dirty="0" err="1"/>
              <a:t>entiende</a:t>
            </a:r>
            <a:r>
              <a:rPr lang="en-US" dirty="0"/>
              <a:t> la </a:t>
            </a:r>
            <a:r>
              <a:rPr lang="en-US" dirty="0" err="1"/>
              <a:t>nueva</a:t>
            </a:r>
            <a:r>
              <a:rPr lang="en-US" dirty="0"/>
              <a:t> "</a:t>
            </a:r>
            <a:r>
              <a:rPr lang="en-US" dirty="0" err="1"/>
              <a:t>realidad</a:t>
            </a:r>
            <a:r>
              <a:rPr lang="en-US" dirty="0"/>
              <a:t>".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Reentrenamiento</a:t>
            </a:r>
            <a:r>
              <a:rPr lang="en-US" b="1" dirty="0"/>
              <a:t> </a:t>
            </a:r>
            <a:r>
              <a:rPr lang="en-US" b="1" dirty="0" err="1"/>
              <a:t>Automático</a:t>
            </a:r>
            <a:r>
              <a:rPr lang="en-US" b="1" dirty="0"/>
              <a:t>:</a:t>
            </a:r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Cuando se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rendimiento</a:t>
            </a:r>
            <a:r>
              <a:rPr lang="en-US" dirty="0"/>
              <a:t> 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i="1" dirty="0"/>
              <a:t>drift</a:t>
            </a:r>
            <a:r>
              <a:rPr lang="en-US" dirty="0"/>
              <a:t> </a:t>
            </a:r>
            <a:r>
              <a:rPr lang="en-US" dirty="0" err="1"/>
              <a:t>superan</a:t>
            </a:r>
            <a:r>
              <a:rPr lang="en-US" dirty="0"/>
              <a:t> un umbral de </a:t>
            </a:r>
            <a:r>
              <a:rPr lang="en-US" dirty="0" err="1"/>
              <a:t>alerta</a:t>
            </a:r>
            <a:r>
              <a:rPr lang="en-US" dirty="0"/>
              <a:t>, se </a:t>
            </a:r>
            <a:r>
              <a:rPr lang="en-US" dirty="0" err="1"/>
              <a:t>dispara</a:t>
            </a:r>
            <a:r>
              <a:rPr lang="en-US" dirty="0"/>
              <a:t> un </a:t>
            </a:r>
            <a:r>
              <a:rPr lang="en-US" i="1" dirty="0"/>
              <a:t>pipeline</a:t>
            </a:r>
            <a:r>
              <a:rPr lang="en-US" dirty="0"/>
              <a:t> </a:t>
            </a:r>
            <a:r>
              <a:rPr lang="en-US" dirty="0" err="1"/>
              <a:t>automatizado</a:t>
            </a:r>
            <a:r>
              <a:rPr lang="en-US" dirty="0"/>
              <a:t> para </a:t>
            </a:r>
            <a:r>
              <a:rPr lang="en-US" b="1" dirty="0" err="1"/>
              <a:t>reentrenar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con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recientes</a:t>
            </a:r>
            <a:r>
              <a:rPr lang="en-US" dirty="0"/>
              <a:t> y </a:t>
            </a:r>
            <a:r>
              <a:rPr lang="en-US" dirty="0" err="1"/>
              <a:t>desplegar</a:t>
            </a:r>
            <a:r>
              <a:rPr lang="en-US" dirty="0"/>
              <a:t> la </a:t>
            </a:r>
            <a:r>
              <a:rPr lang="en-US" dirty="0" err="1"/>
              <a:t>nueva</a:t>
            </a:r>
            <a:r>
              <a:rPr lang="en-US" dirty="0"/>
              <a:t> </a:t>
            </a:r>
            <a:r>
              <a:rPr lang="en-US" dirty="0" err="1"/>
              <a:t>versión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174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Computing para Inteligencia Artificial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7515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Sesión 8: Plataformas de Machine Learning Gestionadas I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5492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Introducción a Amazon SageMaker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49653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es Amazon SageMaker?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una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de Machine Learning totalmente gestionada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lanzada por AWS en 2017.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 objetivo es proporcionar a desarrolladores y científicos de datos la capacidad de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construir, entrenar y desplegar modelos de ML rápidamente y a cualquier escala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726656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Filosofía: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modular. Puedes usar toda la plataforma de forma integrada o solo los componentes que necesites (ej., solo usar sus endpoints para desplegar un modelo entrenado en otro lugar).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523184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es una única herramienta, sino una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suite de servicios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se mapean a cada etapa del ciclo de vida de ML.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415"/>
            <a:ext cx="112858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Mapeando SageMaker al Ciclo de MLOps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296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Preparar Datos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87378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Studio Notebooks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2957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Wrangler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71774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Jobs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13973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Store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3900011"/>
            <a:ext cx="339328" cy="42422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7790" y="1815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Construir y Entrenar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230624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Algoritmos integrados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937790" y="274843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Soporte para frameworks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937790" y="319063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Jobs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937790" y="363283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Model Tuning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9937790" y="407503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Experiments, Debugger</a:t>
            </a:r>
            <a:endParaRPr lang="en-US" sz="17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2948940"/>
            <a:ext cx="339328" cy="42422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937790" y="4778097"/>
            <a:ext cx="3071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Desplegar y Gestionar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9937790" y="526851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Endpoints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9937790" y="571071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Transform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9937790" y="61529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Monitor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9937790" y="659511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Pipelines</a:t>
            </a:r>
            <a:endParaRPr lang="en-US" sz="175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675114"/>
            <a:ext cx="339328" cy="42422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93790" y="72131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Veremos cómo cada una de estas piezas encaja en el rompecabezas del desarrollo de soluciones de IA a escala.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444" y="394811"/>
            <a:ext cx="8490109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SageMaker Studio: El IDE para Machine Learning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2444" y="1187887"/>
            <a:ext cx="6637615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Definición: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SageMaker Studio es el primer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Entorno de Desarrollo Integrado (IDE) basado en web y completamente unificado para el Machine Learning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2444" y="1776413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Componentes Clave en una sola interfaz: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2444" y="2135267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Notebooks Jupyter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gestionados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02444" y="2415183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Acceso a Data Wrangler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preparación visual de datos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2444" y="2695099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Seguimiento de Experimentos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(SageMaker Experiments)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2444" y="2975015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Depuración y perfilado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modelos (SageMaker Debugger)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2444" y="3254931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de Endpoints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Pipelines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2444" y="3534847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nativa con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961" y="1220153"/>
            <a:ext cx="6637615" cy="663761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551471" y="4346869"/>
            <a:ext cx="6637615" cy="45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Analogía: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Piensa en SageMaker Studio como un "Visual Studio Code" o "PyCharm" diseñado específicamente para el flujo de trabajo de ML, accesible desde tu navegador.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51471" y="5156621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Alternativas: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Vertex AI Workbench (GCP), Azure ML Studio (Azure).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431" y="463868"/>
            <a:ext cx="8638699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Base: Almacenamiento con Amazon S3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0431" y="1328261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Casi todas las operaciones en SageMaker leen y escriben datos en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S3 (Simple Storage Service)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0431" y="1787962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S3 es un servicio de almacenamiento de objetos altamente escalable, duradero y seguro. Es el "disco duro de la nube" para nuestros datos de ML.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0431" y="2247662"/>
            <a:ext cx="1344953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Flujo Típico:</a:t>
            </a: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31" y="2707362"/>
            <a:ext cx="843439" cy="101215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02462" y="2875955"/>
            <a:ext cx="1243750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datos brutos (raw data) se almacenan en un bucket de S3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1" y="3719513"/>
            <a:ext cx="843439" cy="10121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02462" y="3888105"/>
            <a:ext cx="1243750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trabajo de preprocesamiento lee desde S3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31" y="4731663"/>
            <a:ext cx="843439" cy="10121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02462" y="4900255"/>
            <a:ext cx="1243750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datos procesados se guardan de nuevo en S3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31" y="5743813"/>
            <a:ext cx="843439" cy="10121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02462" y="5912406"/>
            <a:ext cx="1243750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trabajo de entrenamiento lee los datos procesados desde S3</a:t>
            </a:r>
            <a:endParaRPr lang="en-US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31" y="6755963"/>
            <a:ext cx="843439" cy="10121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02462" y="6924556"/>
            <a:ext cx="1243750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modelo entrenado (artefacto) se guarda en S3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402" y="430887"/>
            <a:ext cx="5676900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SageMaker Studio Notebooks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8402" y="1296591"/>
            <a:ext cx="657570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entornos JupyterLab o Jupyter Notebook totalmente gestionados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8402" y="1688187"/>
            <a:ext cx="657570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 clave: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48402" y="2115026"/>
            <a:ext cx="6575703" cy="1011198"/>
          </a:xfrm>
          <a:prstGeom prst="roundRect">
            <a:avLst>
              <a:gd name="adj" fmla="val 650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8402" y="2115026"/>
            <a:ext cx="45720" cy="1011198"/>
          </a:xfrm>
          <a:prstGeom prst="roundRect">
            <a:avLst>
              <a:gd name="adj" fmla="val 143962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773668" y="2294573"/>
            <a:ext cx="195881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Inicio Rápido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73668" y="2696051"/>
            <a:ext cx="617089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necesitas instalar nada. Se lanzan con un solo clic.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8402" y="3282910"/>
            <a:ext cx="6575703" cy="1261824"/>
          </a:xfrm>
          <a:prstGeom prst="roundRect">
            <a:avLst>
              <a:gd name="adj" fmla="val 52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48402" y="3282910"/>
            <a:ext cx="45720" cy="1261824"/>
          </a:xfrm>
          <a:prstGeom prst="roundRect">
            <a:avLst>
              <a:gd name="adj" fmla="val 143962"/>
            </a:avLst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773668" y="3462457"/>
            <a:ext cx="237553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Kernels Preconfigurados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73668" y="3863935"/>
            <a:ext cx="6170890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Vienen con entornos Conda listos para usar con TensorFlow, PyTorch, MXNet, y otros frameworks populares, incluyendo las dependencias de CUDA y cuDNN.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48402" y="4701421"/>
            <a:ext cx="6575703" cy="1261824"/>
          </a:xfrm>
          <a:prstGeom prst="roundRect">
            <a:avLst>
              <a:gd name="adj" fmla="val 52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48402" y="4701421"/>
            <a:ext cx="45720" cy="1261824"/>
          </a:xfrm>
          <a:prstGeom prst="roundRect">
            <a:avLst>
              <a:gd name="adj" fmla="val 143962"/>
            </a:avLst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773668" y="4880967"/>
            <a:ext cx="195881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Cómputo Flexible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773668" y="5282446"/>
            <a:ext cx="6170890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Puedes cambiar el tipo de instancia subyacente (de una t3.medium barata para exploración a una g4dn.xlarge con GPU para prototipado) sin perder tu trabajo.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8402" y="6119932"/>
            <a:ext cx="6575703" cy="1011198"/>
          </a:xfrm>
          <a:prstGeom prst="roundRect">
            <a:avLst>
              <a:gd name="adj" fmla="val 650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48402" y="6119932"/>
            <a:ext cx="45720" cy="1011198"/>
          </a:xfrm>
          <a:prstGeom prst="roundRect">
            <a:avLst>
              <a:gd name="adj" fmla="val 143962"/>
            </a:avLst>
          </a:prstGeom>
          <a:solidFill>
            <a:srgbClr val="4950BC"/>
          </a:solidFill>
          <a:ln/>
        </p:spPr>
      </p:sp>
      <p:sp>
        <p:nvSpPr>
          <p:cNvPr id="19" name="Text 17"/>
          <p:cNvSpPr/>
          <p:nvPr/>
        </p:nvSpPr>
        <p:spPr>
          <a:xfrm>
            <a:off x="773668" y="6299478"/>
            <a:ext cx="199965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Integración con AWS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773668" y="6700957"/>
            <a:ext cx="617089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Permisos de IAM para acceder a otros servicios (como S3) de forma segura.</a:t>
            </a:r>
            <a:endParaRPr lang="en-US" sz="16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915" y="1331833"/>
            <a:ext cx="6575703" cy="65757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879" y="439102"/>
            <a:ext cx="5096351" cy="49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SageMaker Data Wrangler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8879" y="1257419"/>
            <a:ext cx="13512641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herramienta de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preparación de datos visual y de bajo código/sin código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58879" y="1836063"/>
            <a:ext cx="6561534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Funcionalidades: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58879" y="2235160"/>
            <a:ext cx="6561534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Conectores de Datos: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Importa datos desde S3, Athena, Redshift, Snowflake, etc.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58879" y="2546390"/>
            <a:ext cx="6561534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y Visualización: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Genera automáticamente informes de calidad de datos, histogramas y visualizaciones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58879" y="3113008"/>
            <a:ext cx="6561534" cy="766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Transformaciones Integradas: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Más de 300 transformaciones preconfiguradas (manejar valores atípicos, codificar categóricas, normalizar, etc.) que aplicas con clics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8879" y="3935016"/>
            <a:ext cx="6561534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Exportación de Código: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Genera automáticamente el código Python/PySpark correspondiente a tu flujo de trabajo visual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573" y="1739165"/>
            <a:ext cx="6251819" cy="632556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56367" y="4896388"/>
            <a:ext cx="6561534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 de uso ideal: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Acelerar la exploración y limpieza inicial de datos.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990" y="537448"/>
            <a:ext cx="6756440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SageMaker Processing Jobs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1990" y="1536144"/>
            <a:ext cx="1326642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¿Qué es?</a:t>
            </a:r>
            <a:r>
              <a:rPr lang="en-US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Un entorno gestionado para ejecutar scripts de procesamiento de datos (pre, post, o evaluación) a gran escala.</a:t>
            </a:r>
            <a:endParaRPr lang="en-US">
              <a:latin typeface="Inter"/>
              <a:ea typeface="Calibri"/>
              <a:cs typeface="Calibri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303770" y="2067163"/>
            <a:ext cx="22860" cy="3802975"/>
          </a:xfrm>
          <a:prstGeom prst="roundRect">
            <a:avLst>
              <a:gd name="adj" fmla="val 358062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6534269" y="2274927"/>
            <a:ext cx="584597" cy="22860"/>
          </a:xfrm>
          <a:prstGeom prst="roundRect">
            <a:avLst>
              <a:gd name="adj" fmla="val 358062"/>
            </a:avLst>
          </a:prstGeom>
          <a:solidFill>
            <a:srgbClr val="C0C1D7"/>
          </a:solidFill>
          <a:ln/>
        </p:spPr>
      </p:sp>
      <p:sp>
        <p:nvSpPr>
          <p:cNvPr id="6" name="Shape 4"/>
          <p:cNvSpPr/>
          <p:nvPr/>
        </p:nvSpPr>
        <p:spPr>
          <a:xfrm>
            <a:off x="7096006" y="2067163"/>
            <a:ext cx="438388" cy="438388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69051" y="2177398"/>
            <a:ext cx="292298" cy="365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3904774" y="2134076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Escribes tu script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681990" y="2555438"/>
            <a:ext cx="5658803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Python con Scikit-learn o Spark, según tus necesidades de procesamiento.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511534" y="3444121"/>
            <a:ext cx="584597" cy="22860"/>
          </a:xfrm>
          <a:prstGeom prst="roundRect">
            <a:avLst>
              <a:gd name="adj" fmla="val 358062"/>
            </a:avLst>
          </a:prstGeom>
          <a:solidFill>
            <a:srgbClr val="C0C1D7"/>
          </a:solidFill>
          <a:ln/>
        </p:spPr>
      </p:sp>
      <p:sp>
        <p:nvSpPr>
          <p:cNvPr id="11" name="Shape 9"/>
          <p:cNvSpPr/>
          <p:nvPr/>
        </p:nvSpPr>
        <p:spPr>
          <a:xfrm>
            <a:off x="7096006" y="3236357"/>
            <a:ext cx="438388" cy="438388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69051" y="3346592"/>
            <a:ext cx="292298" cy="365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289608" y="3303270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 subes a S3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289608" y="3724632"/>
            <a:ext cx="565880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script se almacena como un artefacto en S3.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534269" y="4451866"/>
            <a:ext cx="584597" cy="22860"/>
          </a:xfrm>
          <a:prstGeom prst="roundRect">
            <a:avLst>
              <a:gd name="adj" fmla="val 358062"/>
            </a:avLst>
          </a:prstGeom>
          <a:solidFill>
            <a:srgbClr val="C0C1D7"/>
          </a:solidFill>
          <a:ln/>
        </p:spPr>
      </p:sp>
      <p:sp>
        <p:nvSpPr>
          <p:cNvPr id="16" name="Shape 14"/>
          <p:cNvSpPr/>
          <p:nvPr/>
        </p:nvSpPr>
        <p:spPr>
          <a:xfrm>
            <a:off x="7096006" y="4244102"/>
            <a:ext cx="438388" cy="438388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69051" y="4354337"/>
            <a:ext cx="292298" cy="365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3296603" y="4311015"/>
            <a:ext cx="3044190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Lanzas un ProcessingJob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681990" y="4732377"/>
            <a:ext cx="5658803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Especificando el tipo de instancia, el número de instancias y las rutas de S3 para entrada y salida.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681990" y="6089333"/>
            <a:ext cx="1326642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¿Por qué usarlo en lugar de un notebook?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681990" y="6620351"/>
            <a:ext cx="1326642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Ejecuta tu script en un clúster de instancias potentes, no en la pequeña instancia de tu notebook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681990" y="7000280"/>
            <a:ext cx="1326642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Desacoplamiento: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notebook solo sirve para orquestar. El trabajo se ejecuta de forma independiente y efímera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681990" y="7380208"/>
            <a:ext cx="1326642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Reproducibilidad: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entorno está definido por un contenedor Docker, garantizando consistencia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732" y="409932"/>
            <a:ext cx="4592717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SageMaker Feature Store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1732" y="1233607"/>
            <a:ext cx="6611660" cy="715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Problema a resolver: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</a:t>
            </a:r>
            <a:r>
              <a:rPr lang="en-US" sz="16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training-serving skew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Ocurre cuando las características usadas para entrenar el modelo son diferentes a las que se usan para la inferencia en producción, degradando el rendimiento.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1732" y="2083237"/>
            <a:ext cx="6611660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repositorio centralizado para almacenar, recuperar y compartir características de ML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21732" y="2694384"/>
            <a:ext cx="6611660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Doble Almacenamiento: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21732" y="3067050"/>
            <a:ext cx="6611660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Store: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inferencia en tiempo real. Baja latencia, optimizada para lecturas rápidas de una sola fila (ej. "dame las características del usuario 123")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21732" y="3905880"/>
            <a:ext cx="6611660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 Store: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entrenamiento. Almacenamiento de bajo coste (en S3), optimizado para escanear grandes volúmenes de datos históricos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628" y="1267063"/>
            <a:ext cx="6611660" cy="661166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72886" y="4801718"/>
            <a:ext cx="6611660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Beneficios: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Consistencia entre entrenamiento e inferencia, reutilización de características entre equipos, gobernanza.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2886" y="5412866"/>
            <a:ext cx="6611660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Alternativas: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Feast (open-source), Vertex AI Feature Store, Azure ML Managed Feature Store.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742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SageMaker Training Jobs: El Corazón del Entrenamiento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 a los Processing Jobs, pero optimizados para el entrenamiento de modelos.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Abstraen completamente la gestión de la infraestructura.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96835" y="161294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Estimator: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el SDK de Python de SageMaker, usas un objeto Estimator para definir y lanzar un trabajo de entrenamiento.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96835" y="189642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Parámetros clave que defines: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96835" y="217991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contenedor Docker a usar (algoritmo integrado, de framework, o propio)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96835" y="240101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rol de IAM con los permisos necesarios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96835" y="262211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tipo y número de instancias de cómputo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96835" y="284321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ubicación de los datos de entrenamiento en S3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96835" y="306431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Hiperparámetros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596" y="1977631"/>
            <a:ext cx="5762377" cy="5777125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523833" y="3782220"/>
            <a:ext cx="6791206" cy="3799046"/>
          </a:xfrm>
          <a:prstGeom prst="roundRect">
            <a:avLst>
              <a:gd name="adj" fmla="val 448"/>
            </a:avLst>
          </a:prstGeom>
          <a:solidFill>
            <a:srgbClr val="F2F2F2"/>
          </a:solidFill>
          <a:ln/>
        </p:spPr>
      </p:sp>
      <p:sp>
        <p:nvSpPr>
          <p:cNvPr id="15" name="Text 12"/>
          <p:cNvSpPr/>
          <p:nvPr/>
        </p:nvSpPr>
        <p:spPr>
          <a:xfrm>
            <a:off x="755167" y="3955721"/>
            <a:ext cx="6564511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from </a:t>
            </a:r>
            <a:r>
              <a:rPr lang="en-US" sz="14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sagemaker.xgboost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import </a:t>
            </a:r>
            <a:r>
              <a:rPr lang="en-US" sz="14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XGBoost</a:t>
            </a:r>
            <a:endParaRPr lang="en-US" sz="1400" dirty="0" err="1">
              <a:solidFill>
                <a:srgbClr val="000000"/>
              </a:solidFill>
              <a:latin typeface="Consola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1400"/>
              </a:lnSpc>
            </a:pPr>
            <a:endParaRPr lang="en-US" sz="1400" dirty="0">
              <a:solidFill>
                <a:srgbClr val="272525"/>
              </a:solidFill>
              <a:highlight>
                <a:srgbClr val="F2F2F2"/>
              </a:highlight>
              <a:latin typeface="Consolas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400"/>
              </a:lnSpc>
            </a:pPr>
            <a:r>
              <a:rPr lang="en-US" sz="14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xgb_estimator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XGBoost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( </a:t>
            </a:r>
            <a:endParaRPr lang="en-US" sz="140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</a:t>
            </a:r>
            <a:r>
              <a:rPr lang="en-US" sz="14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entry_point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='train.py', 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 role=role, 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</a:t>
            </a:r>
            <a:r>
              <a:rPr lang="en-US" sz="14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instance_count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=1, 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</a:t>
            </a:r>
            <a:r>
              <a:rPr lang="en-US" sz="14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instance_type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='ml.m5.xlarge',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 </a:t>
            </a:r>
            <a:r>
              <a:rPr lang="en-US" sz="14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framework_version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='1.5-1', </a:t>
            </a:r>
            <a:endParaRPr lang="en-US" sz="140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 hyperparameters={ 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  '</a:t>
            </a:r>
            <a:r>
              <a:rPr lang="en-US" sz="14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max_depth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': 5,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 'eta': 0.2, 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  'objective': '</a:t>
            </a:r>
            <a:r>
              <a:rPr lang="en-US" sz="14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binary:logistic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' </a:t>
            </a:r>
            <a:endParaRPr lang="en-US" sz="140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 }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)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xgb_estimator.fit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( 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 {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  'train': s3_train_data,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  'validation': s3_val_data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alibri"/>
                <a:cs typeface="Calibri"/>
              </a:rPr>
              <a:t> }</a:t>
            </a:r>
            <a:endParaRPr lang="en-US" sz="14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alibri"/>
                <a:cs typeface="Calibri"/>
              </a:rPr>
              <a:t>)</a:t>
            </a:r>
            <a:endParaRPr lang="en-US" sz="1400" dirty="0">
              <a:latin typeface="Consolas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8497" y="457676"/>
            <a:ext cx="7979807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1: Algoritmos Integrados (Built-in)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68497" y="1746528"/>
            <a:ext cx="7979807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ofrece una colección de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algoritmos de ML y DL populares, ya implementados y optimizados para el entorno de AWS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068497" y="2615446"/>
            <a:ext cx="378702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68497" y="3031212"/>
            <a:ext cx="3787021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Alto rendimiento: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Optimizados para trabajar con grandes datasets y en modo distribuido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68497" y="3842750"/>
            <a:ext cx="3787021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Fácil de usar: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necesitas escribir el código de entrenamiento, solo configurar los hiperparámetros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268902" y="2615446"/>
            <a:ext cx="378702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Ejemplos: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268902" y="3068598"/>
            <a:ext cx="3787021" cy="1305878"/>
          </a:xfrm>
          <a:prstGeom prst="roundRect">
            <a:avLst>
              <a:gd name="adj" fmla="val 53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42734" y="3242429"/>
            <a:ext cx="2078950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Clásicos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442734" y="3668435"/>
            <a:ext cx="3439358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Learner, K-Means, PCA, Factorization Machines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268902" y="4540687"/>
            <a:ext cx="3787021" cy="1305878"/>
          </a:xfrm>
          <a:prstGeom prst="roundRect">
            <a:avLst>
              <a:gd name="adj" fmla="val 53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42734" y="4714518"/>
            <a:ext cx="2078950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Árboles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0442734" y="5140523"/>
            <a:ext cx="3439358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(muy popular), LightGBM, Random Forest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268902" y="6012775"/>
            <a:ext cx="3787021" cy="1571982"/>
          </a:xfrm>
          <a:prstGeom prst="roundRect">
            <a:avLst>
              <a:gd name="adj" fmla="val 444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442734" y="6186607"/>
            <a:ext cx="2078950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Learning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10442734" y="6612612"/>
            <a:ext cx="3439358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Classification, Object Detection, Semantic Segmentation, BlazingText (para NLP)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 de la Sesión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930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Mundo Real del ML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Ciclo de Vida MLOps y sus Desafíos (20 min)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Solución Cloud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Ventajas de las Plataformas de ML Gestionadas (15 min)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Dive en AWS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Introducción a Amazon SageMaker (15 min)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3965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1: Preparación de Datos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Herramientas para preparación con SageMaker (30 min)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4762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2: Entrenamiento de Modelos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Métodos y optimizaciones con SageMaker (30 min)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3790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y Próximos Pasos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Cierre y vista previa de la siguiente sesión (10 min)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958" y="335399"/>
            <a:ext cx="6548676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2: Soporte para Frameworks y BYOC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26958" y="960596"/>
            <a:ext cx="13776484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¿Y si quieres usar tu propio código? SageMaker te da total flexibilidad.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6958" y="1414939"/>
            <a:ext cx="5193983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Contenedores de Frameworks (Deep Learning Containers)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26958" y="1765578"/>
            <a:ext cx="6739414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proporciona y mantiene contenedores Docker preconfigurados para </a:t>
            </a:r>
            <a:r>
              <a:rPr lang="en-US" sz="16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TensorFlow, PyTorch, Scikit-learn, MXNet, etc.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26958" y="2265878"/>
            <a:ext cx="6739414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Solo tienes que proporcionar tu script de entrenamiento (train.py). </a:t>
            </a:r>
            <a:endParaRPr lang="en-US" sz="1600" dirty="0">
              <a:solidFill>
                <a:srgbClr val="000000"/>
              </a:solidFill>
              <a:latin typeface="Calibri" panose="020F0502020204030204"/>
              <a:ea typeface="Inter"/>
              <a:cs typeface="Calibri" panose="020F0502020204030204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SageMaker se </a:t>
            </a: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encarga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de inyectar las variables de entorno, los datos y ejecutarlo.</a:t>
            </a:r>
            <a:endParaRPr lang="en-US" sz="1600">
              <a:latin typeface="Inter"/>
              <a:ea typeface="Calibri"/>
              <a:cs typeface="Calibri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55" y="2793562"/>
            <a:ext cx="5485802" cy="541206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71648" y="1414939"/>
            <a:ext cx="301930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Bring Your Own Container (BYOC)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471648" y="1765578"/>
            <a:ext cx="6739414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usas un framework menos común o tienes dependencias muy específicas, puedes empaquetar tu propio entorno de entrenamiento en un contenedor Docker, subirlo a ECR (Elastic Container Registry) y decirle a SageMaker que lo use.</a:t>
            </a:r>
            <a:endParaRPr lang="en-US" sz="16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306" y="2798241"/>
            <a:ext cx="5058098" cy="51170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130" y="517922"/>
            <a:ext cx="9682877" cy="588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Ahorrando Dinero: Managed Spot Training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130" y="1558290"/>
            <a:ext cx="6426398" cy="90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¿Qué son las instancias Spot?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Son capacidad de cómputo de EC2 no utilizada que AWS vende con un </a:t>
            </a:r>
            <a:r>
              <a:rPr lang="en-US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descuento de hasta el 90%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sobre el precio bajo demanda.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59130" y="2631758"/>
            <a:ext cx="6426398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"pero":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AWS puede reclamar esa capacidad con 2 minutos de preaviso.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59130" y="3403878"/>
            <a:ext cx="642639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Managed Spot Training: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59130" y="3874651"/>
            <a:ext cx="6426398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usar instancias Spot para trabajos de entrenamiento con un simple flag (use_spot_instances=True)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59130" y="4543187"/>
            <a:ext cx="6426398" cy="1205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gestiona las interrupciones por ti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guarda checkpoints periódicamente en S3. Si la instancia se interrumpe, SageMaker busca una nueva y reanuda el entrenamiento desde el último checkpoint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59130" y="5918002"/>
            <a:ext cx="6426398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Puede reducir los costes de entrenamiento de modelos grandes (especialmente de Deep Learning) de forma espectacular.</a:t>
            </a:r>
            <a:endParaRPr lang="en-US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492" y="1600676"/>
            <a:ext cx="6426398" cy="64263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363" y="335042"/>
            <a:ext cx="7859792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Entrenando a Gran Escala: Entrenamiento Distribuido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6363" y="959406"/>
            <a:ext cx="13777674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Cuando un modelo o dataset es demasiado grande para una sola máquina, se necesita entrenamiento distribuido.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26363" y="1291233"/>
            <a:ext cx="13777674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lo simplifica enormemente. Solo necesitas cambiar instance_count a un valor &gt; 1.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26363" y="1744861"/>
            <a:ext cx="182772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Parallelism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2" y="2021772"/>
            <a:ext cx="5176919" cy="517691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26363" y="7335733"/>
            <a:ext cx="6740247" cy="38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más común. Se replica el modelo en cada máquina, y a cada una se le da un subconjunto de los datos. Los gradientes se sincronizan.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26363" y="9486781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para la mayoría de los casos.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7471410" y="1744861"/>
            <a:ext cx="182772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Parallelism</a:t>
            </a:r>
            <a:endParaRPr lang="en-US" sz="20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409" y="2021772"/>
            <a:ext cx="5176919" cy="517691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71410" y="7335733"/>
            <a:ext cx="6740247" cy="38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modelo es tan grande que no cabe en la memoria de una sola GPU. Se divide el modelo en sí entre varias máquinas.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7471410" y="9486781"/>
            <a:ext cx="6740247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Mucho más complejo, para modelos de vanguardia (ej. LLMs gigantes).</a:t>
            </a:r>
            <a:endParaRPr lang="en-US" sz="9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1836479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Optimizando el Modelo: Automatic Model Tuning (HPO)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1455301"/>
            <a:ext cx="6485096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problema: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Encontrar la mejor combinación de hiperparámetros (ej. learning rate, número de capas, dropout) puede ser un proceso tedioso y manual (Grid Search, Random Search).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15553" y="2457569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Automatic Model Tuning: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15553" y="2897148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 la búsqueda de los mejores hiperparámetros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15553" y="3240048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los rangos de los hiperparámetros que quieres explorar y una métrica objetivo (ej. 'validation:accuracy')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15553" y="3864293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Lanza múltiples trabajos de entrenamiento en paralelo con diferentes combinaciones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15553" y="4488537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 estrategias inteligentes como la </a:t>
            </a:r>
            <a:r>
              <a:rPr lang="en-US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Optimización Bayesiana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converger más rápido hacia la mejor combinación</a:t>
            </a:r>
            <a:endParaRPr lang="en-US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71" y="1494949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13045678" cy="143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🎲 Actividad de Gamificación: ¡Elige la Estrategia Correcta!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2361" y="2505551"/>
            <a:ext cx="4197668" cy="5109924"/>
          </a:xfrm>
          <a:prstGeom prst="roundRect">
            <a:avLst>
              <a:gd name="adj" fmla="val 226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2841" y="2536031"/>
            <a:ext cx="4136707" cy="679133"/>
          </a:xfrm>
          <a:prstGeom prst="roundRect">
            <a:avLst>
              <a:gd name="adj" fmla="val 8616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12" y="2659499"/>
            <a:ext cx="339566" cy="4244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9179" y="3441502"/>
            <a:ext cx="3684032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Escenario A: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Eres una startup con un presupuesto muy ajustado entrenando un clasificador de imágenes que tarda 8 horas.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49179" y="5026462"/>
            <a:ext cx="368403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Entrenamiento Distribuido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49179" y="5467945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Managed</a:t>
            </a:r>
            <a:r>
              <a:rPr lang="en-US" sz="17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Spot</a:t>
            </a:r>
            <a:r>
              <a:rPr lang="en-US" sz="17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Training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(Correcta)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49179" y="6271736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Bring Your Own Container (BYOC)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366" y="2505551"/>
            <a:ext cx="4197668" cy="5109924"/>
          </a:xfrm>
          <a:prstGeom prst="roundRect">
            <a:avLst>
              <a:gd name="adj" fmla="val 226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46846" y="2536031"/>
            <a:ext cx="4136707" cy="679133"/>
          </a:xfrm>
          <a:prstGeom prst="roundRect">
            <a:avLst>
              <a:gd name="adj" fmla="val 8616"/>
            </a:avLst>
          </a:prstGeom>
          <a:solidFill>
            <a:srgbClr val="DADBF1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417" y="2659499"/>
            <a:ext cx="339566" cy="42445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3184" y="3441502"/>
            <a:ext cx="3684032" cy="2173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Escenario B: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Eres un equipo de investigación en una universidad y necesitas entrenar un modelo de lenguaje con miles de millones de parámetros que no cabe en la VRAM de ninguna GPU.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473184" y="5751076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Entrenamiento</a:t>
            </a:r>
            <a:r>
              <a:rPr lang="en-US" sz="17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Distribuido (Model Parallelism) (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Correcta)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73184" y="6554867"/>
            <a:ext cx="368403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Model Tuning (HPO)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73184" y="6996351"/>
            <a:ext cx="368403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Algoritmos Integrados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372" y="2505551"/>
            <a:ext cx="4197668" cy="5109924"/>
          </a:xfrm>
          <a:prstGeom prst="roundRect">
            <a:avLst>
              <a:gd name="adj" fmla="val 226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9670852" y="2536031"/>
            <a:ext cx="4136707" cy="679133"/>
          </a:xfrm>
          <a:prstGeom prst="roundRect">
            <a:avLst>
              <a:gd name="adj" fmla="val 8616"/>
            </a:avLst>
          </a:prstGeom>
          <a:solidFill>
            <a:srgbClr val="DADBF1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422" y="2659499"/>
            <a:ext cx="339566" cy="42445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189" y="3441502"/>
            <a:ext cx="3684032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Escenario C: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Tienes un algoritmo de clustering propietario escrito en Julia que quieres escalar en la nube.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9897189" y="5026462"/>
            <a:ext cx="368403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Data Wrangler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97189" y="5467945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Soporte para Frameworks (PyTorch/TF)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97189" y="6271736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Bring Your Own Container (BYOC)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(Correcta)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54166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Trazabilidad: SageMaker Experiments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Problema: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Cuando se ejecutan cientos de trabajos de entrenamiento, es fácil perder la pista de qué parámetros, datos y código produjeron el mejor modelo.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SageMaker Experiments permite organizar, rastrear, comparar y evaluar todas tus iteraciones de ML.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72665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Conceptos: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24207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Agrupa una serie de ejecuciones (ej. "Experimentos con ResNet50")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97407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Trial (Run):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Una única ejecución de entrenamiento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537614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Trial Component: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Los artefactos de una ejecución (datasets de entrada, hiperparámetros, métricas)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6221492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integra automáticamente con los Training Jobs. Puedes ver tablas de clasificación de tus modelos directamente en SageMaker Studio.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558" y="515064"/>
            <a:ext cx="11742063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Depurando el Entrenamiento: SageMaker Debugger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5558" y="1549956"/>
            <a:ext cx="6431161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Problema: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Los trabajos de entrenamiento de Deep Learning pueden fallar de formas misteriosas (gradientes que explotan/desaparecen, utilización de GPU baja, etc.) y son difíciles de depurar.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55558" y="2617232"/>
            <a:ext cx="6431161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Solución: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SageMaker Debugger proporciona visibilidad en tiempo real del proceso de entrenamiento.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55558" y="3384947"/>
            <a:ext cx="643116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Cómo funciona: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55558" y="3853101"/>
            <a:ext cx="6431161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Captura automáticamente tensores y métricas clave a intervalos regulares durante el entrenamiento (gradientes, pesos, pérdidas)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55558" y="4517708"/>
            <a:ext cx="6431161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Viene con </a:t>
            </a:r>
            <a:r>
              <a:rPr lang="en-US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reglas predefinidas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detectar problemas comunes (ej. VanishingGradient, ExplodingTensor, Overtraining)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55558" y="5182314"/>
            <a:ext cx="6431161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una regla se activa, puede detener el trabajo de entrenamiento y enviar una alerta a CloudWatch, ahorrando tiempo y dinero</a:t>
            </a:r>
            <a:endParaRPr lang="en-US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301" y="1592104"/>
            <a:ext cx="6431161" cy="64311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3054"/>
            <a:ext cx="9726335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Integración con el Ecosistema AWS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1647" y="1782247"/>
            <a:ext cx="1304710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no vive en una isla. Su poder reside en su profunda integración con otros servicios de AWS.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2204561" y="2941558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Amazon SageMaker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1647" y="3430548"/>
            <a:ext cx="424029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central de ML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938" y="2719388"/>
            <a:ext cx="4566404" cy="4566404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60" y="3972342"/>
            <a:ext cx="318016" cy="3975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8343" y="2398633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IAM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8343" y="2887623"/>
            <a:ext cx="4240411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de seguridad granular. Los "Execution Roles" de SageMaker definen exactamente a qué servicios puede acceder un trabajo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938" y="2719388"/>
            <a:ext cx="4566404" cy="456640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486" y="3972342"/>
            <a:ext cx="318016" cy="3975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8343" y="5534144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Amazon S3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8343" y="6023134"/>
            <a:ext cx="4240411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Fuente de datos y destino de los artefactos del modelo por defecto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1938" y="2719388"/>
            <a:ext cx="4566404" cy="4566404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7486" y="5635169"/>
            <a:ext cx="318016" cy="39755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204561" y="4674632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CloudWatch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1647" y="5163622"/>
            <a:ext cx="4240292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Logs: Todos los print() de tu script se envían a CloudWatch Logs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1647" y="6023134"/>
            <a:ext cx="4240292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Métricas: CPU/GPU/Memoria y métricas del modelo se publican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791647" y="6882646"/>
            <a:ext cx="4240292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Alarmas: Notificaciones si un trabajo falla o un endpoint tiene latencia alta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938" y="2719388"/>
            <a:ext cx="4566404" cy="4566404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60" y="5635169"/>
            <a:ext cx="318016" cy="3975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6142315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de la Sesión (I)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1745218"/>
            <a:ext cx="6346031" cy="63460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3327" y="1745218"/>
            <a:ext cx="6346031" cy="1639610"/>
          </a:xfrm>
          <a:prstGeom prst="roundRect">
            <a:avLst>
              <a:gd name="adj" fmla="val 526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73327" y="1745218"/>
            <a:ext cx="45720" cy="1639610"/>
          </a:xfrm>
          <a:prstGeom prst="roundRect">
            <a:avLst>
              <a:gd name="adj" fmla="val 188635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7847171" y="1973342"/>
            <a:ext cx="269688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MLOps es el estándar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847171" y="2499479"/>
            <a:ext cx="5844064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gestionar el ciclo de vida de ML en producción, pero es complejo de implementar desde cero.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3327" y="3590092"/>
            <a:ext cx="6346031" cy="1968222"/>
          </a:xfrm>
          <a:prstGeom prst="roundRect">
            <a:avLst>
              <a:gd name="adj" fmla="val 438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73327" y="3590092"/>
            <a:ext cx="45720" cy="1968222"/>
          </a:xfrm>
          <a:prstGeom prst="roundRect">
            <a:avLst>
              <a:gd name="adj" fmla="val 188635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7847171" y="3818215"/>
            <a:ext cx="393965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Plataformas de ML gestionadas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847171" y="4344353"/>
            <a:ext cx="5844064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SageMaker, Vertex AI, Azure ML abstraen la infraestructura y proporcionan herramientas integradas, acelerando enormemente el proceso.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573327" y="5763578"/>
            <a:ext cx="6346031" cy="1639610"/>
          </a:xfrm>
          <a:prstGeom prst="roundRect">
            <a:avLst>
              <a:gd name="adj" fmla="val 526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73327" y="5763578"/>
            <a:ext cx="45720" cy="1639610"/>
          </a:xfrm>
          <a:prstGeom prst="roundRect">
            <a:avLst>
              <a:gd name="adj" fmla="val 188635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7847171" y="599170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SageMaker Studio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847171" y="6517838"/>
            <a:ext cx="5844064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el IDE unificado para interactuar con el ecosistema de SageMaker.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969" y="553879"/>
            <a:ext cx="6166842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de la Sesión (II)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4969" y="1586151"/>
            <a:ext cx="13220462" cy="5228392"/>
          </a:xfrm>
          <a:prstGeom prst="roundRect">
            <a:avLst>
              <a:gd name="adj" fmla="val 16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2589" y="1593771"/>
            <a:ext cx="13205222" cy="5792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13924" y="1722239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Fase de Preparación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20345" y="1722239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Fase de Entrenamiento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12589" y="2173010"/>
            <a:ext cx="13205222" cy="5792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13924" y="2301478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Studio Notebooks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20345" y="2301478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Algoritmos integrados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12589" y="2752249"/>
            <a:ext cx="13205222" cy="5792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13924" y="2880717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Wrangler (herramienta visual)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20345" y="2880717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Frameworks (TensorFlow, PyTorch)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12589" y="3331488"/>
            <a:ext cx="13205222" cy="5792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13924" y="3459956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Jobs (escalables)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0345" y="3459956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BYOC (Bring Your Own Container)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12589" y="3910727"/>
            <a:ext cx="13205222" cy="5792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13924" y="4039195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Store (repositorio de características)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20345" y="4039195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Spot Training (ahorro de costes)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12589" y="4489966"/>
            <a:ext cx="13205222" cy="5792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13924" y="4618434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20345" y="4618434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Entrenamiento Distribuido (escalar)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12589" y="5069205"/>
            <a:ext cx="13205222" cy="5792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13924" y="5197673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520345" y="5197673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HPO (optimización de hiperparámetros)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12589" y="5648444"/>
            <a:ext cx="13205222" cy="5792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13924" y="5776913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520345" y="5776913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Experiments (trazabilidad)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12589" y="6227683"/>
            <a:ext cx="13205222" cy="5792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13924" y="6356152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520345" y="6356152"/>
            <a:ext cx="619613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Debugger (depuración)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04969" y="7041118"/>
            <a:ext cx="13220462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proporciona herramientas especializadas para cada fase del ciclo de vida de MLOps, permitiéndote centrarte en crear valor con la IA en lugar de gestionar infraestructura.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3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Repaso y Conexión con la Sesión Anterior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183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 la sesión anterior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570446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Exploramos el almacenamiento de datos a gran escala (data lakes, data warehouses) y cómo IaaS (Infraestructura como Servicio) nos permite provisionar GPUs para entrenamiento manual.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29183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Pregunta de enlace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3570446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¿Qué pasa cuando nuestro problema no es solo entrenar un modelo, sino gestionar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todo el proceso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forma repetible, escalable y colaborativa?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5699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Hoy conectamos esa infraestructura con una capa de abstracción superior: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las Plataformas de ML (PaaS/SaaS).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945" y="404574"/>
            <a:ext cx="5006816" cy="45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Preguntas y Próxima Sesión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4945" y="1231940"/>
            <a:ext cx="6620828" cy="919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5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¿Preguntas?</a:t>
            </a:r>
            <a:endParaRPr lang="en-US" sz="5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5" y="2331704"/>
            <a:ext cx="5735925" cy="57211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2247" y="1231940"/>
            <a:ext cx="6620828" cy="551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 la próxima sesión (Sesión 9: Plataformas de ML Gestionadas II):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247" y="1949172"/>
            <a:ext cx="735568" cy="9064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84858" y="2096214"/>
            <a:ext cx="2097762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 de Modelos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8384858" y="2473166"/>
            <a:ext cx="573821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Endpoints de inferencia en tiempo real y por lotes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247" y="2855595"/>
            <a:ext cx="735568" cy="9064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84858" y="3002637"/>
            <a:ext cx="1839039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Monitorización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8384858" y="3379589"/>
            <a:ext cx="573821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Model Monitor para detectar data drift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247" y="3762018"/>
            <a:ext cx="735568" cy="90642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84858" y="3909060"/>
            <a:ext cx="1839039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Orquestación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8384858" y="4286012"/>
            <a:ext cx="573821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Pipelines para automatizar todo el flujo de MLOps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247" y="4668441"/>
            <a:ext cx="735568" cy="90642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84858" y="4815483"/>
            <a:ext cx="203787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Demostración práctica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8384858" y="5192435"/>
            <a:ext cx="573821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Breve demo en SageMaker Studio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291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Ciclo de Vida del Machine Learning (MLOps)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8683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Definición de MLOps: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MLOps (Machine Learning Operations) es un conjunto de prácticas que busca desplegar y mantener modelos de ML en producción de manera fiable y eficiente. Es la aplicación de los principios de DevOps al ciclo de vida del ML.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936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es un proceso lineal, sino un </a:t>
            </a:r>
            <a:r>
              <a:rPr lang="en-US" sz="17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ciclo continuo de mejora y adaptación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9745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Unificar el desarrollo de modelos (ML), las operaciones (Ops) y la ingeniería de datos (Data).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9552"/>
            <a:ext cx="6970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Fases del Ciclo MLOps (I)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82121"/>
            <a:ext cx="4196358" cy="4367927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5164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34195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2814755" y="248260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24909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Recolección y Preparación de Datos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09384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Ingesta de datos desde diversas fuentes (Data Lakes en S3, Bases de datos, APIs)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526184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Limpieza, validación y exploración (EDA)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682121"/>
            <a:ext cx="4196358" cy="4367927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265164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234195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237927" y="248260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324909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Ingeniería de Características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409384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Creación de variables predictivas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474256" y="48989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Transformaciones, codificaciones (one-hot), normalización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474256" y="6066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un paso crucial y a menudo el más costoso en tiempo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640133" y="2682121"/>
            <a:ext cx="4196358" cy="4367927"/>
          </a:xfrm>
          <a:prstGeom prst="roundRect">
            <a:avLst>
              <a:gd name="adj" fmla="val 3486"/>
            </a:avLst>
          </a:prstGeom>
          <a:solidFill>
            <a:srgbClr val="FFFFFF"/>
          </a:solidFill>
          <a:ln/>
        </p:spPr>
      </p:sp>
      <p:sp>
        <p:nvSpPr>
          <p:cNvPr id="19" name="Shape 17"/>
          <p:cNvSpPr/>
          <p:nvPr/>
        </p:nvSpPr>
        <p:spPr>
          <a:xfrm>
            <a:off x="9640133" y="265164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0" name="Shape 18"/>
          <p:cNvSpPr/>
          <p:nvPr/>
        </p:nvSpPr>
        <p:spPr>
          <a:xfrm>
            <a:off x="11398032" y="234195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11661099" y="248260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9897427" y="324909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 y Entrenamiento del Modelo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897427" y="409384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Experimentación con diferentes algoritmos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897427" y="48989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 de hiperparámetros (Hyperparameter Optimization - HPO)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897427" y="6066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Seguimiento de experimentos para reproducibilidad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258" y="717471"/>
            <a:ext cx="655070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Fases del Ciclo MLOps (II)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258" y="2098000"/>
            <a:ext cx="4251722" cy="5414129"/>
          </a:xfrm>
          <a:prstGeom prst="roundRect">
            <a:avLst>
              <a:gd name="adj" fmla="val 258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29258" y="2075140"/>
            <a:ext cx="4251722" cy="91440"/>
          </a:xfrm>
          <a:prstGeom prst="roundRect">
            <a:avLst>
              <a:gd name="adj" fmla="val 95716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42580" y="1785461"/>
            <a:ext cx="625078" cy="625078"/>
          </a:xfrm>
          <a:prstGeom prst="roundRect">
            <a:avLst>
              <a:gd name="adj" fmla="val 146286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2789096" y="1912174"/>
            <a:ext cx="25003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60477" y="2618899"/>
            <a:ext cx="3789283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Evaluación y Validación del Modelo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60477" y="3395186"/>
            <a:ext cx="3789283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Medición del rendimiento con métricas clave (Accuracy, F1-score, RMSE)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0477" y="4468178"/>
            <a:ext cx="378928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de sesgos (bias) y equidad (fairness)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89339" y="2098000"/>
            <a:ext cx="4251722" cy="5414129"/>
          </a:xfrm>
          <a:prstGeom prst="roundRect">
            <a:avLst>
              <a:gd name="adj" fmla="val 2581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5189339" y="2075140"/>
            <a:ext cx="4251722" cy="91440"/>
          </a:xfrm>
          <a:prstGeom prst="roundRect">
            <a:avLst>
              <a:gd name="adj" fmla="val 95716"/>
            </a:avLst>
          </a:prstGeom>
          <a:solidFill>
            <a:srgbClr val="4950BC"/>
          </a:solidFill>
          <a:ln/>
        </p:spPr>
      </p:sp>
      <p:sp>
        <p:nvSpPr>
          <p:cNvPr id="12" name="Shape 10"/>
          <p:cNvSpPr/>
          <p:nvPr/>
        </p:nvSpPr>
        <p:spPr>
          <a:xfrm>
            <a:off x="7002661" y="1785461"/>
            <a:ext cx="625078" cy="625078"/>
          </a:xfrm>
          <a:prstGeom prst="roundRect">
            <a:avLst>
              <a:gd name="adj" fmla="val 146286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234429" y="1912174"/>
            <a:ext cx="25003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420558" y="2618899"/>
            <a:ext cx="289607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 del Modelo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5420558" y="3069550"/>
            <a:ext cx="378928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"Empaquetar" el modelo (ej. con Pickle, ONNX)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420558" y="3809167"/>
            <a:ext cx="378928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un endpoint de API para inferencia en tiempo real o batch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20558" y="4548783"/>
            <a:ext cx="378928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Versionado de modelos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649420" y="2098000"/>
            <a:ext cx="4251722" cy="5414129"/>
          </a:xfrm>
          <a:prstGeom prst="roundRect">
            <a:avLst>
              <a:gd name="adj" fmla="val 2581"/>
            </a:avLst>
          </a:prstGeom>
          <a:solidFill>
            <a:srgbClr val="FFFFFF"/>
          </a:solidFill>
          <a:ln/>
        </p:spPr>
      </p:sp>
      <p:sp>
        <p:nvSpPr>
          <p:cNvPr id="19" name="Shape 17"/>
          <p:cNvSpPr/>
          <p:nvPr/>
        </p:nvSpPr>
        <p:spPr>
          <a:xfrm>
            <a:off x="9649420" y="2075140"/>
            <a:ext cx="4251722" cy="91440"/>
          </a:xfrm>
          <a:prstGeom prst="roundRect">
            <a:avLst>
              <a:gd name="adj" fmla="val 95716"/>
            </a:avLst>
          </a:prstGeom>
          <a:solidFill>
            <a:srgbClr val="4950BC"/>
          </a:solidFill>
          <a:ln/>
        </p:spPr>
      </p:sp>
      <p:sp>
        <p:nvSpPr>
          <p:cNvPr id="20" name="Shape 18"/>
          <p:cNvSpPr/>
          <p:nvPr/>
        </p:nvSpPr>
        <p:spPr>
          <a:xfrm>
            <a:off x="11462742" y="1785461"/>
            <a:ext cx="625078" cy="625078"/>
          </a:xfrm>
          <a:prstGeom prst="roundRect">
            <a:avLst>
              <a:gd name="adj" fmla="val 146286"/>
            </a:avLst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11709259" y="1912174"/>
            <a:ext cx="25003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9880640" y="2618899"/>
            <a:ext cx="3789283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Monitorización y Reentrenamiento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9880640" y="3395186"/>
            <a:ext cx="3789283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Monitorización de rendimiento: ¿Las predicciones siguen siendo precisas?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880640" y="4468178"/>
            <a:ext cx="3789283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Detección de Data Drift (cambios en la distribución de datos de entrada)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880640" y="5541169"/>
            <a:ext cx="3789283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Detección de Concept Drift (cambios en la relación entre variables y salida)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880640" y="6614160"/>
            <a:ext cx="378928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Reentrenamiento automático cuando se degrada el rendimiento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9240"/>
            <a:ext cx="10884694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Desafíos del MLOps "Do It Yourself" (DIY)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443990" y="1819275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Fragmentación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443990" y="2367320"/>
            <a:ext cx="561022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Usar herramientas dispares para cada etapa (Jupyter para explorar, Scikit-learn para entrenar, Flask para desplegar, Cron para reentrenar...)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443990" y="3822025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Reproducibilidad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443990" y="4370070"/>
            <a:ext cx="561022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¿Cómo garantizamos que el experimento que funcionó en el portátil de un científico de datos funcione igual en producción?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443990" y="5824776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Escalabilidad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43990" y="6372820"/>
            <a:ext cx="561022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Entrenar un modelo con 10 GB de datos es fácil en local. ¿Y con 10 TB? ¿Cómo gestionamos un clúster de GPUs?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8279011" y="1819275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Colaboración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8279011" y="2367320"/>
            <a:ext cx="561022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Múltiples roles (ingenieros de datos, científicos de datos, ingenieros de ML) necesitan trabajar sobre los mismos artefactos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279011" y="3822025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Gobernanza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79011" y="4370070"/>
            <a:ext cx="561022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¿Quién tiene acceso a qué datos? ¿Cómo se auditan los modelos en producción?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83805" y="5295305"/>
            <a:ext cx="630543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Conclusión: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Hacer MLOps desde cero es complejo, costoso y desvía el foco de la creación de valor con IA.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449" y="1072753"/>
            <a:ext cx="12128421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Ventajas de las Plataformas de ML Gestionadas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449" y="2149554"/>
            <a:ext cx="4246483" cy="2898934"/>
          </a:xfrm>
          <a:prstGeom prst="roundRect">
            <a:avLst>
              <a:gd name="adj" fmla="val 304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3095" y="2367201"/>
            <a:ext cx="3811191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Abstracción de la Infraestructura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53095" y="3149679"/>
            <a:ext cx="3811191" cy="1681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Olvídate de configurar servidores, redes o clústeres de Kubernetes. Pides una "máquina de entrenamiento con 4 GPUs" y la plataforma la provisiona y la libera por ti.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191958" y="2149554"/>
            <a:ext cx="4246483" cy="2898934"/>
          </a:xfrm>
          <a:prstGeom prst="roundRect">
            <a:avLst>
              <a:gd name="adj" fmla="val 304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09605" y="2367201"/>
            <a:ext cx="3181945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Herramientas Integradas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5409605" y="2821424"/>
            <a:ext cx="3811191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Ofrecen un conjunto de servicios cohesivos que cubren todo el ciclo de vida de MLOps en un solo lugar.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9648468" y="2149554"/>
            <a:ext cx="4246483" cy="2898934"/>
          </a:xfrm>
          <a:prstGeom prst="roundRect">
            <a:avLst>
              <a:gd name="adj" fmla="val 304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6114" y="2367201"/>
            <a:ext cx="3575685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Escalabilidad bajo demanda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866114" y="2821424"/>
            <a:ext cx="3811191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Pasa de entrenar en una CPU a un clúster de cientos de GPUs con un cambio en la configuración. Paga solo por lo que usas.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5449" y="5258514"/>
            <a:ext cx="6474738" cy="1898213"/>
          </a:xfrm>
          <a:prstGeom prst="roundRect">
            <a:avLst>
              <a:gd name="adj" fmla="val 46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53095" y="5476161"/>
            <a:ext cx="304561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Optimización de Costes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53095" y="5930384"/>
            <a:ext cx="6039445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Mecanismos como el uso de instancias Spot (capacidad de cómputo sobrante y más barata) están integrados, reduciendo drásticamente los costes de entrenamiento.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20213" y="5258514"/>
            <a:ext cx="6474738" cy="1898213"/>
          </a:xfrm>
          <a:prstGeom prst="roundRect">
            <a:avLst>
              <a:gd name="adj" fmla="val 46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37859" y="5476161"/>
            <a:ext cx="352520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Democratización de MLOps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7637859" y="5930384"/>
            <a:ext cx="6039445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Facilitan la implementación de pipelines robustos sin necesidad de un gran equipo de ingenieros de plataforma.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166" y="446365"/>
            <a:ext cx="7127677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Ecosistema de Plataformas de ML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166" y="1278374"/>
            <a:ext cx="1349406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proveedor de nube principal tiene su propia plataforma insignia.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6" y="1903452"/>
            <a:ext cx="4233505" cy="42335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8166" y="6319599"/>
            <a:ext cx="2435304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Amazon SageMaker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68166" y="6786205"/>
            <a:ext cx="4233505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el más maduro y con la mayor cuota de mercado. Ofrece una granularidad y un conjunto de herramientas extremadamente amplio.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293" y="1903452"/>
            <a:ext cx="4233505" cy="42335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05293" y="6319599"/>
            <a:ext cx="2435304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Vertex AI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5205293" y="6786205"/>
            <a:ext cx="4233505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plataforma muy unificada y con una fuerte integración con otras herramientas de Google como BigQuery. Su enfoque en AutoML es muy potente.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421" y="1903452"/>
            <a:ext cx="4233505" cy="42335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42421" y="6319599"/>
            <a:ext cx="290107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Machine Learning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9842421" y="6786205"/>
            <a:ext cx="4233505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Excelente integración con el ecosistema empresarial de Microsoft (Active Directory, Power BI). Tiene una interfaz de diseñador visual muy intuitiva.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568166" y="7894320"/>
            <a:ext cx="1349406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 enfoque: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Entender los conceptos a través de SageMaker, sabiendo que son transferibles a las otras nubes.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30</Slides>
  <Notes>30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119</cp:revision>
  <dcterms:created xsi:type="dcterms:W3CDTF">2025-08-25T11:28:32Z</dcterms:created>
  <dcterms:modified xsi:type="dcterms:W3CDTF">2025-11-04T23:39:22Z</dcterms:modified>
</cp:coreProperties>
</file>